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nl-N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opspro.lt/dave-lewis/index.html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SAST mileage varies due toe: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- </a:t>
            </a:r>
            <a:endParaRPr/>
          </a:p>
        </p:txBody>
      </p:sp>
      <p:sp>
        <p:nvSpPr>
          <p:cNvPr id="178" name="Google Shape;178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Compromised source code: break integrity / break confidentiality!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nl-NL" sz="12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Data Breaches: Barbarians in the Throne Room</a:t>
            </a:r>
            <a:endParaRPr b="1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Dave Lewis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Your application!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Your infrastructure!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Your code!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Your information!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Your users!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/>
              <a:t>Your functionality!</a:t>
            </a:r>
            <a:endParaRPr/>
          </a:p>
        </p:txBody>
      </p:sp>
      <p:sp>
        <p:nvSpPr>
          <p:cNvPr id="141" name="Google Shape;14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_DevSecOps">
  <p:cSld name="1_Title Slide_DevSecOp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96D37B"/>
              </a:gs>
              <a:gs pos="99000">
                <a:srgbClr val="A0DD81"/>
              </a:gs>
              <a:gs pos="100000">
                <a:srgbClr val="A0DD81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23558" l="0" r="25451" t="9647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 amt="5000"/>
          </a:blip>
          <a:srcRect b="0" l="0" r="0"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/>
          <p:nvPr>
            <p:ph idx="1" type="body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2" type="body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0" name="Google Shape;20;p2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nl-NL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_Slide_Site_Reliability_Engineering">
  <p:cSld name="1_Title_Slide_Site_Reliability_Engineering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B887CF"/>
              </a:gs>
              <a:gs pos="99000">
                <a:srgbClr val="EECAFD"/>
              </a:gs>
              <a:gs pos="100000">
                <a:srgbClr val="EECAFD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 b="23558" l="0" r="25451" t="9647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3">
            <a:alphaModFix amt="5000"/>
          </a:blip>
          <a:srcRect b="0" l="0" r="0"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body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2" name="Google Shape;72;p11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_Slide_Cloud_Native_Infrastructure">
  <p:cSld name="2_Title_Slide_Cloud_Native_Infrastructur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D6D6FF"/>
              </a:gs>
              <a:gs pos="99000">
                <a:srgbClr val="B7CFFE"/>
              </a:gs>
              <a:gs pos="100000">
                <a:srgbClr val="B7CFFE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5" name="Google Shape;75;p12"/>
          <p:cNvPicPr preferRelativeResize="0"/>
          <p:nvPr/>
        </p:nvPicPr>
        <p:blipFill rotWithShape="1">
          <a:blip r:embed="rId2">
            <a:alphaModFix/>
          </a:blip>
          <a:srcRect b="23558" l="0" r="25451" t="9647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2"/>
          <p:cNvPicPr preferRelativeResize="0"/>
          <p:nvPr/>
        </p:nvPicPr>
        <p:blipFill rotWithShape="1">
          <a:blip r:embed="rId3">
            <a:alphaModFix amt="5000"/>
          </a:blip>
          <a:srcRect b="0" l="0" r="0" t="25234"/>
          <a:stretch/>
        </p:blipFill>
        <p:spPr>
          <a:xfrm>
            <a:off x="0" y="21268"/>
            <a:ext cx="1223009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2"/>
          <p:cNvSpPr txBox="1"/>
          <p:nvPr>
            <p:ph idx="1" type="body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2" type="body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0" name="Google Shape;80;p12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_Cultural_Transformations">
  <p:cSld name="1_Title Slide_Cultural_Transformatio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F57377"/>
              </a:gs>
              <a:gs pos="3000">
                <a:srgbClr val="F57377"/>
              </a:gs>
              <a:gs pos="99000">
                <a:srgbClr val="F28180"/>
              </a:gs>
              <a:gs pos="100000">
                <a:srgbClr val="F28180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2">
            <a:alphaModFix/>
          </a:blip>
          <a:srcRect b="23558" l="0" r="25451" t="9647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 amt="5000"/>
          </a:blip>
          <a:srcRect b="0" l="0" r="0" t="25234"/>
          <a:stretch/>
        </p:blipFill>
        <p:spPr>
          <a:xfrm>
            <a:off x="0" y="-1488"/>
            <a:ext cx="122300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2" type="body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7" name="Google Shape;87;p13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3" y="343142"/>
            <a:ext cx="5029200" cy="197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-Motif_mic">
  <p:cSld name="Blank-Motif_mic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 b="47994" l="26078" r="3312" t="0"/>
          <a:stretch/>
        </p:blipFill>
        <p:spPr>
          <a:xfrm>
            <a:off x="1" y="5936315"/>
            <a:ext cx="6096000" cy="93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_speakers">
  <p:cSld name="Content_speaker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5"/>
          <p:cNvPicPr preferRelativeResize="0"/>
          <p:nvPr/>
        </p:nvPicPr>
        <p:blipFill rotWithShape="1">
          <a:blip r:embed="rId2">
            <a:alphaModFix/>
          </a:blip>
          <a:srcRect b="51315" l="24903" r="8995" t="0"/>
          <a:stretch/>
        </p:blipFill>
        <p:spPr>
          <a:xfrm>
            <a:off x="-2" y="5949149"/>
            <a:ext cx="6096001" cy="93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dia" type="title">
  <p:cSld name="TITL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Libre Franklin Medium"/>
              <a:buNone/>
              <a:defRPr b="0" i="0" sz="6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6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een titel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b="0" i="0" sz="44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_mic">
  <p:cSld name="Content_mic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1711633" y="1739705"/>
            <a:ext cx="8956367" cy="111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b="1" i="0" sz="44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049" y="198081"/>
            <a:ext cx="1200150" cy="47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29986" r="0" t="0"/>
          <a:stretch/>
        </p:blipFill>
        <p:spPr>
          <a:xfrm>
            <a:off x="0" y="5191759"/>
            <a:ext cx="4563704" cy="2369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g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Content_mic">
  <p:cSld name="1_Content_mic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b="1" i="0" sz="44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049" y="198081"/>
            <a:ext cx="1200150" cy="471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3">
            <a:alphaModFix/>
          </a:blip>
          <a:srcRect b="48137" l="3016" r="18225" t="-2"/>
          <a:stretch/>
        </p:blipFill>
        <p:spPr>
          <a:xfrm>
            <a:off x="5753094" y="5992828"/>
            <a:ext cx="6438906" cy="886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 b="0" l="0" r="34872" t="43866"/>
          <a:stretch/>
        </p:blipFill>
        <p:spPr>
          <a:xfrm>
            <a:off x="12623945" y="541544"/>
            <a:ext cx="2758215" cy="2258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ekop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ibre Franklin Medium"/>
              <a:buNone/>
              <a:defRPr b="0" i="0" sz="36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-Motif_speakers">
  <p:cSld name="Blank-Motif_speaker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49709" l="3335" r="7656" t="0"/>
          <a:stretch/>
        </p:blipFill>
        <p:spPr>
          <a:xfrm>
            <a:off x="4906926" y="5997500"/>
            <a:ext cx="7285073" cy="8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en object" type="obj">
  <p:cSld name="OBJEC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  <a:defRPr b="0" i="0" sz="44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8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Keynote">
  <p:cSld name="Title Slide_Keynot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>
            <a:gsLst>
              <a:gs pos="0">
                <a:srgbClr val="E5D900"/>
              </a:gs>
              <a:gs pos="100000">
                <a:srgbClr val="FFFB6F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1" name="Google Shape;51;p9"/>
          <p:cNvPicPr preferRelativeResize="0"/>
          <p:nvPr/>
        </p:nvPicPr>
        <p:blipFill rotWithShape="1">
          <a:blip r:embed="rId2">
            <a:alphaModFix/>
          </a:blip>
          <a:srcRect b="23558" l="0" r="25451" t="9647"/>
          <a:stretch/>
        </p:blipFill>
        <p:spPr>
          <a:xfrm>
            <a:off x="4664252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 rotWithShape="1">
          <a:blip r:embed="rId3">
            <a:alphaModFix amt="5000"/>
          </a:blip>
          <a:srcRect b="0" l="0" r="0" t="25234"/>
          <a:stretch/>
        </p:blipFill>
        <p:spPr>
          <a:xfrm>
            <a:off x="0" y="0"/>
            <a:ext cx="1223009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4" y="343142"/>
            <a:ext cx="5029199" cy="19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9"/>
          <p:cNvSpPr txBox="1"/>
          <p:nvPr>
            <p:ph idx="1" type="body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56" name="Google Shape;56;p9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_CI/CD">
  <p:cSld name="1_Title Slide_CI/CD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-67734" y="0"/>
            <a:ext cx="12259734" cy="6858001"/>
          </a:xfrm>
          <a:prstGeom prst="rect">
            <a:avLst/>
          </a:prstGeom>
          <a:gradFill>
            <a:gsLst>
              <a:gs pos="0">
                <a:srgbClr val="B0500F"/>
              </a:gs>
              <a:gs pos="18000">
                <a:srgbClr val="ED8037"/>
              </a:gs>
              <a:gs pos="100000">
                <a:srgbClr val="F2913C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b="23558" l="0" r="25451" t="9647"/>
          <a:stretch/>
        </p:blipFill>
        <p:spPr>
          <a:xfrm>
            <a:off x="4665759" y="0"/>
            <a:ext cx="75277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 amt="5000"/>
          </a:blip>
          <a:srcRect b="0" l="0" r="0" t="25234"/>
          <a:stretch/>
        </p:blipFill>
        <p:spPr>
          <a:xfrm>
            <a:off x="-62152" y="0"/>
            <a:ext cx="1223009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2" type="body"/>
          </p:nvPr>
        </p:nvSpPr>
        <p:spPr>
          <a:xfrm>
            <a:off x="500064" y="3681966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63" name="Google Shape;63;p10"/>
          <p:cNvSpPr txBox="1"/>
          <p:nvPr/>
        </p:nvSpPr>
        <p:spPr>
          <a:xfrm>
            <a:off x="500063" y="2733939"/>
            <a:ext cx="288122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NOVEMBER 6, 2019</a:t>
            </a:r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63" y="343142"/>
            <a:ext cx="5029200" cy="1976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3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12192000" cy="903515"/>
          </a:xfrm>
          <a:prstGeom prst="rect">
            <a:avLst/>
          </a:prstGeom>
          <a:gradFill>
            <a:gsLst>
              <a:gs pos="0">
                <a:srgbClr val="3F2464"/>
              </a:gs>
              <a:gs pos="48000">
                <a:srgbClr val="3F2464"/>
              </a:gs>
              <a:gs pos="86000">
                <a:srgbClr val="A41E8F"/>
              </a:gs>
              <a:gs pos="99000">
                <a:srgbClr val="FD5632"/>
              </a:gs>
              <a:gs pos="100000">
                <a:srgbClr val="FD5632"/>
              </a:gs>
            </a:gsLst>
            <a:lin ang="216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">
            <a:alphaModFix amt="5000"/>
          </a:blip>
          <a:srcRect b="64721" l="311" r="0" t="25429"/>
          <a:stretch/>
        </p:blipFill>
        <p:spPr>
          <a:xfrm>
            <a:off x="0" y="0"/>
            <a:ext cx="12192000" cy="903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049" y="198081"/>
            <a:ext cx="1200150" cy="47155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commjoenie" TargetMode="External"/><Relationship Id="rId4" Type="http://schemas.openxmlformats.org/officeDocument/2006/relationships/hyperlink" Target="mailto:jeroen.willemsen@owasp.org" TargetMode="External"/><Relationship Id="rId5" Type="http://schemas.openxmlformats.org/officeDocument/2006/relationships/image" Target="../media/image11.jpg"/><Relationship Id="rId6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twitter.com/commjoenie" TargetMode="External"/><Relationship Id="rId4" Type="http://schemas.openxmlformats.org/officeDocument/2006/relationships/hyperlink" Target="mailto:jeroen.willemsen@owasp.or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500063" y="3173059"/>
            <a:ext cx="5384800" cy="5089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nl-NL"/>
              <a:t>Jeroen Willemsen</a:t>
            </a:r>
            <a:endParaRPr/>
          </a:p>
        </p:txBody>
      </p:sp>
      <p:sp>
        <p:nvSpPr>
          <p:cNvPr id="110" name="Google Shape;110;p18"/>
          <p:cNvSpPr txBox="1"/>
          <p:nvPr>
            <p:ph idx="2" type="body"/>
          </p:nvPr>
        </p:nvSpPr>
        <p:spPr>
          <a:xfrm>
            <a:off x="500063" y="4037119"/>
            <a:ext cx="5029200" cy="2832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nl-NL"/>
              <a:t>Why Manual Verification Still Matters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/>
          <p:nvPr/>
        </p:nvSpPr>
        <p:spPr>
          <a:xfrm>
            <a:off x="9412941" y="1191620"/>
            <a:ext cx="1903237" cy="1040591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3rd party libs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1324303" y="2032389"/>
            <a:ext cx="8418908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 all ecosystems have proper checkers.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 finding a CVE does not mean it is not there.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1" lang="nl-NL" sz="2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Libraries still need vetting.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1" sz="2800" u="sng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Especially: Internal “libraries” need your own vetting!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What if it only takes 1 Class?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/>
        </p:nvSpPr>
        <p:spPr>
          <a:xfrm>
            <a:off x="762969" y="2265908"/>
            <a:ext cx="10416865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SAST tooling mileage will vary depending on the language, framework &amp; tooling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Always have linters on board!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Start manual before automation</a:t>
            </a:r>
            <a:endParaRPr b="0" i="0" sz="2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Have explainable suppression in place</a:t>
            </a:r>
            <a:endParaRPr b="0" i="0" sz="2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Test before buy</a:t>
            </a:r>
            <a:endParaRPr b="0" i="0" sz="2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079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9851366" y="1186218"/>
            <a:ext cx="1639198" cy="694339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Appcode</a:t>
            </a:r>
            <a:endParaRPr sz="26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/>
        </p:nvSpPr>
        <p:spPr>
          <a:xfrm>
            <a:off x="985016" y="1920851"/>
            <a:ext cx="9292608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Create your own tool / extend existing tools if necessary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 GREP!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1" lang="nl-NL" sz="2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Manual reviews are king!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1" sz="2800" u="sng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Missing authorization? Disclosing information in an error? </a:t>
            </a:r>
            <a:endParaRPr/>
          </a:p>
        </p:txBody>
      </p:sp>
      <p:sp>
        <p:nvSpPr>
          <p:cNvPr id="188" name="Google Shape;188;p29"/>
          <p:cNvSpPr/>
          <p:nvPr/>
        </p:nvSpPr>
        <p:spPr>
          <a:xfrm>
            <a:off x="9851366" y="1186218"/>
            <a:ext cx="1639198" cy="694339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Appcode</a:t>
            </a:r>
            <a:endParaRPr sz="26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/>
          <p:nvPr/>
        </p:nvSpPr>
        <p:spPr>
          <a:xfrm>
            <a:off x="9243199" y="985667"/>
            <a:ext cx="2782023" cy="1785481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Your application</a:t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9561698" y="1291322"/>
            <a:ext cx="1008853" cy="376243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Appcode</a:t>
            </a:r>
            <a:endParaRPr sz="16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96" name="Google Shape;196;p30"/>
          <p:cNvSpPr/>
          <p:nvPr/>
        </p:nvSpPr>
        <p:spPr>
          <a:xfrm>
            <a:off x="10664039" y="1168443"/>
            <a:ext cx="1150694" cy="62200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3rd party libs</a:t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9561698" y="1848536"/>
            <a:ext cx="2168765" cy="376243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Runtime</a:t>
            </a:r>
            <a:endParaRPr/>
          </a:p>
        </p:txBody>
      </p:sp>
      <p:sp>
        <p:nvSpPr>
          <p:cNvPr id="198" name="Google Shape;198;p30"/>
          <p:cNvSpPr txBox="1"/>
          <p:nvPr/>
        </p:nvSpPr>
        <p:spPr>
          <a:xfrm>
            <a:off x="896051" y="2952119"/>
            <a:ext cx="9981643" cy="3970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Want to know how your backends behave in general?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DAST will 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help finding missing headers;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detect some of the obvious missed XSS/SQLI;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create a lot of false positives;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create a lot of false negatives due to reach and recoginition.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/>
          <p:nvPr/>
        </p:nvSpPr>
        <p:spPr>
          <a:xfrm>
            <a:off x="9243199" y="985667"/>
            <a:ext cx="2782023" cy="1785481"/>
          </a:xfrm>
          <a:prstGeom prst="rect">
            <a:avLst/>
          </a:prstGeom>
          <a:gradFill>
            <a:gsLst>
              <a:gs pos="0">
                <a:srgbClr val="A6B6DE"/>
              </a:gs>
              <a:gs pos="50000">
                <a:srgbClr val="98AAD9"/>
              </a:gs>
              <a:gs pos="100000">
                <a:srgbClr val="859CD7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Your application</a:t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9561698" y="1291322"/>
            <a:ext cx="1008853" cy="376243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Appcode</a:t>
            </a:r>
            <a:endParaRPr sz="16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10664039" y="1168443"/>
            <a:ext cx="1150694" cy="622000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3rd party libs</a:t>
            </a:r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9561698" y="1848536"/>
            <a:ext cx="2168765" cy="376243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1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Runtime</a:t>
            </a:r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896051" y="2952119"/>
            <a:ext cx="8582414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Don’t want to burn yourself against an earlier finding?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Write a security test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Write security tests based on evil user stories.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application in its runtime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nl-NL" sz="3200"/>
              <a:t>The container up close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container on its platform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way forward</a:t>
            </a:r>
            <a:endParaRPr/>
          </a:p>
        </p:txBody>
      </p:sp>
      <p:sp>
        <p:nvSpPr>
          <p:cNvPr id="214" name="Google Shape;214;p32"/>
          <p:cNvSpPr txBox="1"/>
          <p:nvPr>
            <p:ph type="title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lang="nl-NL"/>
              <a:t>Index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33"/>
          <p:cNvGrpSpPr/>
          <p:nvPr/>
        </p:nvGrpSpPr>
        <p:grpSpPr>
          <a:xfrm>
            <a:off x="4052297" y="1024847"/>
            <a:ext cx="4087405" cy="4808306"/>
            <a:chOff x="4227923" y="1640374"/>
            <a:chExt cx="4087405" cy="4808306"/>
          </a:xfrm>
        </p:grpSpPr>
        <p:sp>
          <p:nvSpPr>
            <p:cNvPr id="221" name="Google Shape;221;p33"/>
            <p:cNvSpPr/>
            <p:nvPr/>
          </p:nvSpPr>
          <p:spPr>
            <a:xfrm>
              <a:off x="4227923" y="1640374"/>
              <a:ext cx="4087405" cy="4808306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container</a:t>
              </a: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4602079" y="1917583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Your application</a:t>
              </a: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4602079" y="2744652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4602078" y="2878217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4602078" y="3114524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OpenSSL</a:t>
              </a: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4602078" y="3890221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4602078" y="4044527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4602077" y="4260341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glibc</a:t>
              </a:r>
              <a:endParaRPr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4602076" y="5066917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Base Layer: Linux OS</a:t>
              </a:r>
              <a:endParaRPr/>
            </a:p>
          </p:txBody>
        </p:sp>
      </p:grpSp>
      <p:sp>
        <p:nvSpPr>
          <p:cNvPr id="230" name="Google Shape;230;p33"/>
          <p:cNvSpPr/>
          <p:nvPr/>
        </p:nvSpPr>
        <p:spPr>
          <a:xfrm>
            <a:off x="7765551" y="3894870"/>
            <a:ext cx="3101237" cy="1806545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Vulnerabilities in older base image</a:t>
            </a:r>
            <a:endParaRPr/>
          </a:p>
        </p:txBody>
      </p:sp>
      <p:sp>
        <p:nvSpPr>
          <p:cNvPr id="231" name="Google Shape;231;p33"/>
          <p:cNvSpPr/>
          <p:nvPr/>
        </p:nvSpPr>
        <p:spPr>
          <a:xfrm>
            <a:off x="7765551" y="2373330"/>
            <a:ext cx="2373327" cy="960633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Heartbleed?</a:t>
            </a:r>
            <a:endParaRPr/>
          </a:p>
        </p:txBody>
      </p:sp>
      <p:sp>
        <p:nvSpPr>
          <p:cNvPr id="232" name="Google Shape;232;p33"/>
          <p:cNvSpPr/>
          <p:nvPr/>
        </p:nvSpPr>
        <p:spPr>
          <a:xfrm>
            <a:off x="1259457" y="2799556"/>
            <a:ext cx="3063733" cy="125888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Misconfiguration</a:t>
            </a:r>
            <a:endParaRPr sz="26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34"/>
          <p:cNvGrpSpPr/>
          <p:nvPr/>
        </p:nvGrpSpPr>
        <p:grpSpPr>
          <a:xfrm>
            <a:off x="9450361" y="1225039"/>
            <a:ext cx="2466925" cy="2808822"/>
            <a:chOff x="3872555" y="1370080"/>
            <a:chExt cx="4087405" cy="4808306"/>
          </a:xfrm>
        </p:grpSpPr>
        <p:sp>
          <p:nvSpPr>
            <p:cNvPr id="239" name="Google Shape;239;p34"/>
            <p:cNvSpPr/>
            <p:nvPr/>
          </p:nvSpPr>
          <p:spPr>
            <a:xfrm>
              <a:off x="3872555" y="1370080"/>
              <a:ext cx="4087405" cy="4808306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container</a:t>
              </a: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4246711" y="1647289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Your application</a:t>
              </a: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4246711" y="2474358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4246710" y="2607923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4246710" y="2844230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OpenSSL</a:t>
              </a: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4246710" y="3619927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4246710" y="3774233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4246709" y="3990047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glibc</a:t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4246708" y="4796623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Base Layer: Linux OS</a:t>
              </a:r>
              <a:endParaRPr/>
            </a:p>
          </p:txBody>
        </p:sp>
      </p:grpSp>
      <p:sp>
        <p:nvSpPr>
          <p:cNvPr id="248" name="Google Shape;248;p34"/>
          <p:cNvSpPr txBox="1"/>
          <p:nvPr/>
        </p:nvSpPr>
        <p:spPr>
          <a:xfrm>
            <a:off x="778988" y="2629450"/>
            <a:ext cx="867137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Analyzing layers for vulnerabilities with Clair/Anchore gives great first insight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Start manual, then automate</a:t>
            </a:r>
            <a:endParaRPr b="0" i="0" sz="2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Keep retesting: a CVE might pop up in a later stage.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Focus on base-images!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But what about unknown binaries?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/>
        </p:nvSpPr>
        <p:spPr>
          <a:xfrm>
            <a:off x="778988" y="2629450"/>
            <a:ext cx="8671373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What about configuration mistakes?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Lynis/inspec to the rescue.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Create your own target profile!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Focus on base-images and verify on change!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Profiles require maintenance.</a:t>
            </a:r>
            <a:endParaRPr/>
          </a:p>
        </p:txBody>
      </p:sp>
      <p:grpSp>
        <p:nvGrpSpPr>
          <p:cNvPr id="255" name="Google Shape;255;p35"/>
          <p:cNvGrpSpPr/>
          <p:nvPr/>
        </p:nvGrpSpPr>
        <p:grpSpPr>
          <a:xfrm>
            <a:off x="9450361" y="1087442"/>
            <a:ext cx="2466925" cy="2808822"/>
            <a:chOff x="3872555" y="1370080"/>
            <a:chExt cx="4087405" cy="4808306"/>
          </a:xfrm>
        </p:grpSpPr>
        <p:sp>
          <p:nvSpPr>
            <p:cNvPr id="256" name="Google Shape;256;p35"/>
            <p:cNvSpPr/>
            <p:nvPr/>
          </p:nvSpPr>
          <p:spPr>
            <a:xfrm>
              <a:off x="3872555" y="1370080"/>
              <a:ext cx="4087405" cy="4808306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container</a:t>
              </a: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4246711" y="1647289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Your application</a:t>
              </a: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4246711" y="2474358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4246710" y="2607923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4246710" y="2844230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OpenSSL</a:t>
              </a: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4246710" y="3619927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4246710" y="3774233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4246709" y="3990047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glibc</a:t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4246708" y="4796623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Base Layer: Linux OS</a:t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/>
          <p:nvPr/>
        </p:nvSpPr>
        <p:spPr>
          <a:xfrm>
            <a:off x="778988" y="2629450"/>
            <a:ext cx="8671373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What about configuration mistakes?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Dockle/hadolint on a syntax level.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Focus on base-images and verify on change!</a:t>
            </a:r>
            <a:endParaRPr/>
          </a:p>
          <a:p>
            <a:pPr indent="-1079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It might not find your private key in the container.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71" name="Google Shape;271;p36"/>
          <p:cNvGrpSpPr/>
          <p:nvPr/>
        </p:nvGrpSpPr>
        <p:grpSpPr>
          <a:xfrm>
            <a:off x="9450361" y="1087442"/>
            <a:ext cx="2466925" cy="2808822"/>
            <a:chOff x="3872555" y="1370080"/>
            <a:chExt cx="4087405" cy="4808306"/>
          </a:xfrm>
        </p:grpSpPr>
        <p:sp>
          <p:nvSpPr>
            <p:cNvPr id="272" name="Google Shape;272;p36"/>
            <p:cNvSpPr/>
            <p:nvPr/>
          </p:nvSpPr>
          <p:spPr>
            <a:xfrm>
              <a:off x="3872555" y="1370080"/>
              <a:ext cx="4087405" cy="4808306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container</a:t>
              </a: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4246711" y="1647289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Your application</a:t>
              </a: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4246711" y="2474358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4246710" y="2607923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4246710" y="2844230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OpenSSL</a:t>
              </a: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4246710" y="3619927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4246710" y="3774233"/>
              <a:ext cx="3339101" cy="102744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4246709" y="3990047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Layer: glibc</a:t>
              </a:r>
              <a:endParaRPr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4246708" y="4796623"/>
              <a:ext cx="3339101" cy="693506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Base Layer: Linux OS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1151091" y="968180"/>
            <a:ext cx="8956367" cy="111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lang="nl-NL"/>
              <a:t>About me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1190090" y="1899167"/>
            <a:ext cx="4905910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Jeroen Willemsen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8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/>
              </a:rPr>
              <a:t>@commjoenie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8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jeroen.willemsen@owasp.org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“Security architect”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“Full-stack developer”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b="38272" l="0" r="321" t="6419"/>
          <a:stretch/>
        </p:blipFill>
        <p:spPr>
          <a:xfrm>
            <a:off x="7307278" y="1899167"/>
            <a:ext cx="2764221" cy="230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7278" y="4492561"/>
            <a:ext cx="2532758" cy="135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>
            <p:ph idx="1" type="body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application in its runtime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container up close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nl-NL" sz="3200"/>
              <a:t>The container on its platform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way forward</a:t>
            </a:r>
            <a:endParaRPr/>
          </a:p>
        </p:txBody>
      </p:sp>
      <p:sp>
        <p:nvSpPr>
          <p:cNvPr id="286" name="Google Shape;286;p37"/>
          <p:cNvSpPr txBox="1"/>
          <p:nvPr>
            <p:ph type="title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lang="nl-NL"/>
              <a:t>Index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 rot="1075050">
            <a:off x="485866" y="2114324"/>
            <a:ext cx="3360152" cy="2228097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Insecure configuration</a:t>
            </a: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8409319" y="2965709"/>
            <a:ext cx="3528549" cy="2417173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Bad practices in K8S, Mesos/Marathon</a:t>
            </a:r>
            <a:endParaRPr/>
          </a:p>
        </p:txBody>
      </p:sp>
      <p:sp>
        <p:nvSpPr>
          <p:cNvPr id="293" name="Google Shape;293;p38"/>
          <p:cNvSpPr/>
          <p:nvPr/>
        </p:nvSpPr>
        <p:spPr>
          <a:xfrm>
            <a:off x="381470" y="4318240"/>
            <a:ext cx="3309989" cy="2128929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Security issues in host</a:t>
            </a:r>
            <a:endParaRPr/>
          </a:p>
        </p:txBody>
      </p:sp>
      <p:grpSp>
        <p:nvGrpSpPr>
          <p:cNvPr id="294" name="Google Shape;294;p38"/>
          <p:cNvGrpSpPr/>
          <p:nvPr/>
        </p:nvGrpSpPr>
        <p:grpSpPr>
          <a:xfrm>
            <a:off x="3805953" y="1777931"/>
            <a:ext cx="4580094" cy="4403429"/>
            <a:chOff x="3760342" y="1812436"/>
            <a:chExt cx="4580094" cy="4403429"/>
          </a:xfrm>
        </p:grpSpPr>
        <p:sp>
          <p:nvSpPr>
            <p:cNvPr id="295" name="Google Shape;295;p38"/>
            <p:cNvSpPr/>
            <p:nvPr/>
          </p:nvSpPr>
          <p:spPr>
            <a:xfrm>
              <a:off x="3765167" y="1812436"/>
              <a:ext cx="1509056" cy="169543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Other container</a:t>
              </a: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3760342" y="3570079"/>
              <a:ext cx="4580094" cy="905838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Docker daemon &amp;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abstraction layers</a:t>
              </a: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3760342" y="4549545"/>
              <a:ext cx="4580094" cy="166632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host operating system</a:t>
              </a: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5295861" y="1812436"/>
              <a:ext cx="1509056" cy="169543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container</a:t>
              </a: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6831380" y="1812436"/>
              <a:ext cx="1509056" cy="169543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container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9"/>
          <p:cNvGrpSpPr/>
          <p:nvPr/>
        </p:nvGrpSpPr>
        <p:grpSpPr>
          <a:xfrm>
            <a:off x="9015412" y="1295893"/>
            <a:ext cx="2827612" cy="2133107"/>
            <a:chOff x="3760342" y="1812436"/>
            <a:chExt cx="4580094" cy="4403429"/>
          </a:xfrm>
        </p:grpSpPr>
        <p:sp>
          <p:nvSpPr>
            <p:cNvPr id="305" name="Google Shape;305;p39"/>
            <p:cNvSpPr/>
            <p:nvPr/>
          </p:nvSpPr>
          <p:spPr>
            <a:xfrm>
              <a:off x="3765167" y="1812436"/>
              <a:ext cx="1509056" cy="169543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Other container</a:t>
              </a:r>
              <a:endParaRPr/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3760342" y="3570079"/>
              <a:ext cx="4580094" cy="905838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Docker daemon &amp;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abstraction layers</a:t>
              </a:r>
              <a:endParaRPr/>
            </a:p>
          </p:txBody>
        </p:sp>
        <p:sp>
          <p:nvSpPr>
            <p:cNvPr id="307" name="Google Shape;307;p39"/>
            <p:cNvSpPr/>
            <p:nvPr/>
          </p:nvSpPr>
          <p:spPr>
            <a:xfrm>
              <a:off x="3760342" y="4549545"/>
              <a:ext cx="4580094" cy="166632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host operating system</a:t>
              </a:r>
              <a:endParaRPr/>
            </a:p>
          </p:txBody>
        </p:sp>
        <p:sp>
          <p:nvSpPr>
            <p:cNvPr id="308" name="Google Shape;308;p39"/>
            <p:cNvSpPr/>
            <p:nvPr/>
          </p:nvSpPr>
          <p:spPr>
            <a:xfrm>
              <a:off x="5295861" y="1812436"/>
              <a:ext cx="1509056" cy="169543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container</a:t>
              </a: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6831380" y="1812436"/>
              <a:ext cx="1509056" cy="169543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container</a:t>
              </a:r>
              <a:endParaRPr/>
            </a:p>
          </p:txBody>
        </p:sp>
      </p:grpSp>
      <p:sp>
        <p:nvSpPr>
          <p:cNvPr id="310" name="Google Shape;310;p39"/>
          <p:cNvSpPr txBox="1"/>
          <p:nvPr/>
        </p:nvSpPr>
        <p:spPr>
          <a:xfrm>
            <a:off x="709977" y="2924927"/>
            <a:ext cx="9935019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Take the hygiene steps first: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CIS Benchmarks through Inspec/ciscat</a:t>
            </a:r>
            <a:endParaRPr b="0" i="0" sz="2800" u="none" cap="none" strike="noStrik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Lynis/Openscap on your system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Check for vulnerabilities: OpenVAS or Nessus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Other commercial tools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40"/>
          <p:cNvGrpSpPr/>
          <p:nvPr/>
        </p:nvGrpSpPr>
        <p:grpSpPr>
          <a:xfrm>
            <a:off x="9015412" y="1295893"/>
            <a:ext cx="2827612" cy="2133107"/>
            <a:chOff x="3760342" y="1812436"/>
            <a:chExt cx="4580094" cy="4403429"/>
          </a:xfrm>
        </p:grpSpPr>
        <p:sp>
          <p:nvSpPr>
            <p:cNvPr id="316" name="Google Shape;316;p40"/>
            <p:cNvSpPr/>
            <p:nvPr/>
          </p:nvSpPr>
          <p:spPr>
            <a:xfrm>
              <a:off x="3765167" y="1812436"/>
              <a:ext cx="1509056" cy="169543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Other container</a:t>
              </a: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3760342" y="3570079"/>
              <a:ext cx="4580094" cy="905838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Docker daemon &amp;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abstraction layers</a:t>
              </a: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3760342" y="4549545"/>
              <a:ext cx="4580094" cy="166632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host operating system</a:t>
              </a: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5295861" y="1812436"/>
              <a:ext cx="1509056" cy="169543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container</a:t>
              </a: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6831380" y="1812436"/>
              <a:ext cx="1509056" cy="1695430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14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container</a:t>
              </a:r>
              <a:endParaRPr/>
            </a:p>
          </p:txBody>
        </p:sp>
      </p:grpSp>
      <p:sp>
        <p:nvSpPr>
          <p:cNvPr id="321" name="Google Shape;321;p40"/>
          <p:cNvSpPr txBox="1"/>
          <p:nvPr/>
        </p:nvSpPr>
        <p:spPr>
          <a:xfrm>
            <a:off x="976359" y="3025401"/>
            <a:ext cx="9935019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Immutability is king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Fat hosts often have too much attack surface out of sight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1" lang="nl-NL" sz="2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richer the host, the more checking is required</a:t>
            </a:r>
            <a:endParaRPr b="1" i="1" sz="2800" u="sng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94593" y="1020188"/>
            <a:ext cx="12002814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 Medium"/>
              <a:buNone/>
            </a:pPr>
            <a:r>
              <a:rPr lang="nl-NL" sz="4000"/>
              <a:t>General issues</a:t>
            </a:r>
            <a:endParaRPr/>
          </a:p>
        </p:txBody>
      </p:sp>
      <p:sp>
        <p:nvSpPr>
          <p:cNvPr id="328" name="Google Shape;328;p41"/>
          <p:cNvSpPr/>
          <p:nvPr/>
        </p:nvSpPr>
        <p:spPr>
          <a:xfrm>
            <a:off x="1567793" y="2294467"/>
            <a:ext cx="2540000" cy="1134533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Secrets leaked</a:t>
            </a:r>
            <a:endParaRPr/>
          </a:p>
        </p:txBody>
      </p:sp>
      <p:sp>
        <p:nvSpPr>
          <p:cNvPr id="329" name="Google Shape;329;p41"/>
          <p:cNvSpPr/>
          <p:nvPr/>
        </p:nvSpPr>
        <p:spPr>
          <a:xfrm>
            <a:off x="4661338" y="2284102"/>
            <a:ext cx="2540000" cy="1134533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Network issues</a:t>
            </a:r>
            <a:endParaRPr/>
          </a:p>
        </p:txBody>
      </p:sp>
      <p:sp>
        <p:nvSpPr>
          <p:cNvPr id="330" name="Google Shape;330;p41"/>
          <p:cNvSpPr/>
          <p:nvPr/>
        </p:nvSpPr>
        <p:spPr>
          <a:xfrm>
            <a:off x="7777655" y="2284101"/>
            <a:ext cx="2540000" cy="1134533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IAM issues</a:t>
            </a:r>
            <a:endParaRPr/>
          </a:p>
        </p:txBody>
      </p:sp>
      <p:sp>
        <p:nvSpPr>
          <p:cNvPr id="331" name="Google Shape;331;p41"/>
          <p:cNvSpPr/>
          <p:nvPr/>
        </p:nvSpPr>
        <p:spPr>
          <a:xfrm>
            <a:off x="4661338" y="4003603"/>
            <a:ext cx="2494456" cy="1134533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“Cloud” hosting configuration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/>
          <p:nvPr/>
        </p:nvSpPr>
        <p:spPr>
          <a:xfrm>
            <a:off x="9331566" y="1173033"/>
            <a:ext cx="2540000" cy="1134533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Secrets leaked</a:t>
            </a:r>
            <a:endParaRPr/>
          </a:p>
        </p:txBody>
      </p:sp>
      <p:sp>
        <p:nvSpPr>
          <p:cNvPr id="337" name="Google Shape;337;p42"/>
          <p:cNvSpPr txBox="1"/>
          <p:nvPr/>
        </p:nvSpPr>
        <p:spPr>
          <a:xfrm>
            <a:off x="666547" y="2752398"/>
            <a:ext cx="993501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Start with the sources (trufflehog)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Check the containers (grep, tooling)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Check the virtual machine images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Check the runtimes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Check the CI/CD pipeline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VALIDATE the process, then the tooling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/>
          <p:nvPr/>
        </p:nvSpPr>
        <p:spPr>
          <a:xfrm>
            <a:off x="9331566" y="1173033"/>
            <a:ext cx="2540000" cy="1134533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Network issues</a:t>
            </a:r>
            <a:endParaRPr/>
          </a:p>
        </p:txBody>
      </p:sp>
      <p:sp>
        <p:nvSpPr>
          <p:cNvPr id="343" name="Google Shape;343;p43"/>
          <p:cNvSpPr txBox="1"/>
          <p:nvPr/>
        </p:nvSpPr>
        <p:spPr>
          <a:xfrm>
            <a:off x="666547" y="2752398"/>
            <a:ext cx="9935019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Keep it simple: start by “deny by default”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Start as managed as possible: cloud providers offer tooling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Not in the cloud? Use tools like nmap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TLS and such? Use checkssl.sh and alike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Allways check for “unexpected” infiltration/exfiltration paths.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/>
          <p:nvPr/>
        </p:nvSpPr>
        <p:spPr>
          <a:xfrm>
            <a:off x="9331566" y="1173033"/>
            <a:ext cx="2540000" cy="1134533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IAM issues</a:t>
            </a:r>
            <a:endParaRPr/>
          </a:p>
        </p:txBody>
      </p:sp>
      <p:sp>
        <p:nvSpPr>
          <p:cNvPr id="349" name="Google Shape;349;p44"/>
          <p:cNvSpPr txBox="1"/>
          <p:nvPr/>
        </p:nvSpPr>
        <p:spPr>
          <a:xfrm>
            <a:off x="666547" y="2752398"/>
            <a:ext cx="10703068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Different environments require different tools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Application level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Host level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Cloud provider level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When is something too broad? When is something too fine grained?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1" lang="nl-NL" sz="2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Still you will need manual reviews for compliance and toxicisity.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1"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User having access to all environments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/>
          <p:nvPr/>
        </p:nvSpPr>
        <p:spPr>
          <a:xfrm>
            <a:off x="9331566" y="1173033"/>
            <a:ext cx="2540000" cy="1134533"/>
          </a:xfrm>
          <a:prstGeom prst="rect">
            <a:avLst/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“Cloud” hosting configuration</a:t>
            </a:r>
            <a:endParaRPr/>
          </a:p>
        </p:txBody>
      </p:sp>
      <p:sp>
        <p:nvSpPr>
          <p:cNvPr id="355" name="Google Shape;355;p45"/>
          <p:cNvSpPr txBox="1"/>
          <p:nvPr/>
        </p:nvSpPr>
        <p:spPr>
          <a:xfrm>
            <a:off x="666547" y="2752398"/>
            <a:ext cx="9935019" cy="31085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Various cloud providers have their own tooling ecosystem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Cloud custodian is “cross-cloud”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Using terraform? Check tools like terraform-compliance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Run them on every check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1" lang="nl-NL" sz="2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Manual verification of effective cloud configration is always necesseary</a:t>
            </a:r>
            <a:endParaRPr b="1" i="1" sz="2800" u="sng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i="1"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too open network design?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4378" y="895919"/>
            <a:ext cx="7963243" cy="5962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24311"/>
            <a:ext cx="12192000" cy="81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277530" y="668402"/>
            <a:ext cx="11356892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2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GOAL of Today: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-NL" sz="42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Help you on the next step of your security journey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6311" y="871538"/>
            <a:ext cx="7899378" cy="5986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idx="1" type="body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application in its runtime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container up close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container on its platform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nl-NL" sz="3200"/>
              <a:t>The way forward</a:t>
            </a:r>
            <a:endParaRPr/>
          </a:p>
        </p:txBody>
      </p:sp>
      <p:sp>
        <p:nvSpPr>
          <p:cNvPr id="371" name="Google Shape;371;p48"/>
          <p:cNvSpPr txBox="1"/>
          <p:nvPr>
            <p:ph type="title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lang="nl-NL"/>
              <a:t>Index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lang="nl-NL"/>
              <a:t>The Way Forward</a:t>
            </a:r>
            <a:endParaRPr/>
          </a:p>
        </p:txBody>
      </p:sp>
      <p:sp>
        <p:nvSpPr>
          <p:cNvPr id="378" name="Google Shape;378;p49"/>
          <p:cNvSpPr txBox="1"/>
          <p:nvPr>
            <p:ph idx="1" type="body"/>
          </p:nvPr>
        </p:nvSpPr>
        <p:spPr>
          <a:xfrm>
            <a:off x="1178432" y="1915064"/>
            <a:ext cx="10467227" cy="4446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Automate as much as you can!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i="1" u="sng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i="1" lang="nl-NL" u="sng"/>
              <a:t>Manual verification matters: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NL" sz="2600"/>
              <a:t>We cannot catch every mistake</a:t>
            </a:r>
            <a:endParaRPr sz="2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</a:pPr>
            <a:r>
              <a:rPr lang="nl-NL" sz="2600"/>
              <a:t>We learn about “new mistakes”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Take risk based actions: it’s easy to drown in the pool of todo’s.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9" name="Google Shape;37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374" y="1175321"/>
            <a:ext cx="3921355" cy="3431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/>
        </p:nvSpPr>
        <p:spPr>
          <a:xfrm>
            <a:off x="6132513" y="3392301"/>
            <a:ext cx="3490322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1" i="0" lang="nl-NL" sz="44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Questions?</a:t>
            </a:r>
            <a:endParaRPr/>
          </a:p>
        </p:txBody>
      </p:sp>
      <p:sp>
        <p:nvSpPr>
          <p:cNvPr id="386" name="Google Shape;386;p50"/>
          <p:cNvSpPr txBox="1"/>
          <p:nvPr/>
        </p:nvSpPr>
        <p:spPr>
          <a:xfrm>
            <a:off x="6132513" y="4539731"/>
            <a:ext cx="5648361" cy="1500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NL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@commjoenie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nl-NL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jeroen.willemsen@owasp.org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7" name="Google Shape;38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5744" y="1246001"/>
            <a:ext cx="3919334" cy="5298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2032" y="1246001"/>
            <a:ext cx="388620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/>
          <p:nvPr/>
        </p:nvSpPr>
        <p:spPr>
          <a:xfrm>
            <a:off x="2246313" y="2906714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b="1" i="0" lang="nl-NL" sz="44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Thank you!</a:t>
            </a:r>
            <a:endParaRPr/>
          </a:p>
        </p:txBody>
      </p:sp>
      <p:sp>
        <p:nvSpPr>
          <p:cNvPr id="394" name="Google Shape;394;p51"/>
          <p:cNvSpPr txBox="1"/>
          <p:nvPr/>
        </p:nvSpPr>
        <p:spPr>
          <a:xfrm>
            <a:off x="2246313" y="4268789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nl-NL" sz="24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/>
              </a:rPr>
              <a:t>@commjoenie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nl-NL" sz="2400" u="sng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/>
              </a:rPr>
              <a:t>jeroen.willemsen@owasp.org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idx="1" type="body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01" name="Google Shape;401;p52"/>
          <p:cNvSpPr txBox="1"/>
          <p:nvPr>
            <p:ph type="title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t/>
            </a:r>
            <a:endParaRPr/>
          </a:p>
        </p:txBody>
      </p:sp>
      <p:pic>
        <p:nvPicPr>
          <p:cNvPr id="402" name="Google Shape;4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application in its runtime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container up close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container on its platform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way forward</a:t>
            </a:r>
            <a:endParaRPr/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lang="nl-NL"/>
              <a:t>Index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fbeelding met hek&#10;&#10;Automatisch gegenereerde beschrijving" id="136" name="Google Shape;136;p22"/>
          <p:cNvPicPr preferRelativeResize="0"/>
          <p:nvPr/>
        </p:nvPicPr>
        <p:blipFill rotWithShape="1">
          <a:blip r:embed="rId3">
            <a:alphaModFix amt="50000"/>
          </a:blip>
          <a:srcRect b="17581" l="0" r="0" t="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 txBox="1"/>
          <p:nvPr>
            <p:ph type="title"/>
          </p:nvPr>
        </p:nvSpPr>
        <p:spPr>
          <a:xfrm>
            <a:off x="1524000" y="1978741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ibre Franklin Medium"/>
              <a:buNone/>
            </a:pPr>
            <a:r>
              <a:rPr lang="nl-NL" sz="9600"/>
              <a:t>Why?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3"/>
          <p:cNvSpPr txBox="1"/>
          <p:nvPr/>
        </p:nvSpPr>
        <p:spPr>
          <a:xfrm>
            <a:off x="7567448" y="455623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1178433" y="2485532"/>
            <a:ext cx="8275638" cy="3876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b="1" lang="nl-NL" sz="3200"/>
              <a:t>The application in its runtime</a:t>
            </a:r>
            <a:endParaRPr b="1" sz="32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container up close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container on its platform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nl-NL"/>
              <a:t>The way forward</a:t>
            </a:r>
            <a:endParaRPr/>
          </a:p>
        </p:txBody>
      </p:sp>
      <p:sp>
        <p:nvSpPr>
          <p:cNvPr id="150" name="Google Shape;150;p24"/>
          <p:cNvSpPr txBox="1"/>
          <p:nvPr>
            <p:ph type="title"/>
          </p:nvPr>
        </p:nvSpPr>
        <p:spPr>
          <a:xfrm>
            <a:off x="1178433" y="989160"/>
            <a:ext cx="9339937" cy="111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Franklin Medium"/>
              <a:buNone/>
            </a:pPr>
            <a:r>
              <a:rPr lang="nl-NL"/>
              <a:t>Index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25"/>
          <p:cNvGrpSpPr/>
          <p:nvPr/>
        </p:nvGrpSpPr>
        <p:grpSpPr>
          <a:xfrm>
            <a:off x="4173020" y="2297985"/>
            <a:ext cx="3845959" cy="2262029"/>
            <a:chOff x="3999761" y="2623736"/>
            <a:chExt cx="3845959" cy="2262029"/>
          </a:xfrm>
        </p:grpSpPr>
        <p:sp>
          <p:nvSpPr>
            <p:cNvPr id="156" name="Google Shape;156;p25"/>
            <p:cNvSpPr/>
            <p:nvPr/>
          </p:nvSpPr>
          <p:spPr>
            <a:xfrm>
              <a:off x="3999761" y="2623736"/>
              <a:ext cx="3845959" cy="2262029"/>
            </a:xfrm>
            <a:prstGeom prst="rect">
              <a:avLst/>
            </a:prstGeom>
            <a:gradFill>
              <a:gsLst>
                <a:gs pos="0">
                  <a:srgbClr val="A6B6DE"/>
                </a:gs>
                <a:gs pos="50000">
                  <a:srgbClr val="98AAD9"/>
                </a:gs>
                <a:gs pos="100000">
                  <a:srgbClr val="859CD7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dk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Your application</a:t>
              </a: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4318260" y="2929391"/>
              <a:ext cx="1455900" cy="508574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Appcode</a:t>
              </a:r>
              <a:endParaRPr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5873082" y="2714076"/>
              <a:ext cx="1660595" cy="840768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3rd party libs</a:t>
              </a: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4304956" y="3649440"/>
              <a:ext cx="3129799" cy="508574"/>
            </a:xfrm>
            <a:prstGeom prst="rect">
              <a:avLst/>
            </a:prstGeom>
            <a:gradFill>
              <a:gsLst>
                <a:gs pos="0">
                  <a:srgbClr val="5F82CA"/>
                </a:gs>
                <a:gs pos="50000">
                  <a:srgbClr val="3C70CA"/>
                </a:gs>
                <a:gs pos="100000">
                  <a:srgbClr val="2E60B9"/>
                </a:gs>
              </a:gsLst>
              <a:lin ang="5400000" scaled="0"/>
            </a:gradFill>
            <a:ln cap="flat" cmpd="sng" w="9525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l-NL" sz="2600">
                  <a:solidFill>
                    <a:schemeClr val="lt1"/>
                  </a:solidFill>
                  <a:latin typeface="Libre Franklin"/>
                  <a:ea typeface="Libre Franklin"/>
                  <a:cs typeface="Libre Franklin"/>
                  <a:sym typeface="Libre Franklin"/>
                </a:rPr>
                <a:t>Runtime</a:t>
              </a:r>
              <a:endParaRPr/>
            </a:p>
          </p:txBody>
        </p:sp>
      </p:grpSp>
      <p:sp>
        <p:nvSpPr>
          <p:cNvPr id="160" name="Google Shape;160;p25"/>
          <p:cNvSpPr/>
          <p:nvPr/>
        </p:nvSpPr>
        <p:spPr>
          <a:xfrm rot="700084">
            <a:off x="1813071" y="1887034"/>
            <a:ext cx="2692787" cy="137502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Vulnerabilities</a:t>
            </a:r>
            <a:endParaRPr/>
          </a:p>
        </p:txBody>
      </p:sp>
      <p:sp>
        <p:nvSpPr>
          <p:cNvPr id="161" name="Google Shape;161;p25"/>
          <p:cNvSpPr/>
          <p:nvPr/>
        </p:nvSpPr>
        <p:spPr>
          <a:xfrm>
            <a:off x="7719621" y="2071388"/>
            <a:ext cx="2793961" cy="1573077"/>
          </a:xfrm>
          <a:prstGeom prst="lef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Vulnerabilities</a:t>
            </a:r>
            <a:endParaRPr/>
          </a:p>
        </p:txBody>
      </p:sp>
      <p:sp>
        <p:nvSpPr>
          <p:cNvPr id="162" name="Google Shape;162;p25"/>
          <p:cNvSpPr/>
          <p:nvPr/>
        </p:nvSpPr>
        <p:spPr>
          <a:xfrm rot="-778645">
            <a:off x="1321006" y="3298167"/>
            <a:ext cx="3211881" cy="1665676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08B54"/>
              </a:gs>
              <a:gs pos="50000">
                <a:srgbClr val="F67A26"/>
              </a:gs>
              <a:gs pos="100000">
                <a:srgbClr val="E36A1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Bad practices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/>
          <p:nvPr/>
        </p:nvSpPr>
        <p:spPr>
          <a:xfrm>
            <a:off x="9412941" y="1191620"/>
            <a:ext cx="1903237" cy="1040591"/>
          </a:xfrm>
          <a:prstGeom prst="rect">
            <a:avLst/>
          </a:prstGeom>
          <a:gradFill>
            <a:gsLst>
              <a:gs pos="0">
                <a:srgbClr val="5F82CA"/>
              </a:gs>
              <a:gs pos="50000">
                <a:srgbClr val="3C70CA"/>
              </a:gs>
              <a:gs pos="100000">
                <a:srgbClr val="2E60B9"/>
              </a:gs>
            </a:gsLst>
            <a:lin ang="5400000" scaled="0"/>
          </a:gra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-NL" sz="26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3rd party libs</a:t>
            </a:r>
            <a:endParaRPr/>
          </a:p>
        </p:txBody>
      </p:sp>
      <p:sp>
        <p:nvSpPr>
          <p:cNvPr id="168" name="Google Shape;168;p26"/>
          <p:cNvSpPr txBox="1"/>
          <p:nvPr/>
        </p:nvSpPr>
        <p:spPr>
          <a:xfrm>
            <a:off x="1324303" y="2032389"/>
            <a:ext cx="8112798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Start with a dependency checker!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Start manual.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Learn how to verify and how to “fix” it</a:t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nl-NL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Suppression, replacement, harden/add guards.</a:t>
            </a:r>
            <a:endParaRPr/>
          </a:p>
          <a:p>
            <a:pPr indent="-1079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nl-NL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Automate and keep rechecking.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Kantoorthe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